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0" r:id="rId27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5" Type="http://schemas.openxmlformats.org/officeDocument/2006/relationships/slide" Target="slides/slide15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9" name="Shape 11309"/>
        <p:cNvGrpSpPr/>
        <p:nvPr/>
      </p:nvGrpSpPr>
      <p:grpSpPr>
        <a:xfrm>
          <a:off x="0" y="0"/>
          <a:ext cx="0" cy="0"/>
          <a:chOff x="0" y="0"/>
          <a:chExt cx="0" cy="0"/>
        </a:xfrm>
      </p:grpSpPr>
      <p:sp>
        <p:nvSpPr>
          <p:cNvPr id="11310" name="Google Shape;11310;p1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1" name="Google Shape;11311;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12" name="Google Shape;11312;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notesSlide" Target="../notesSlides/notesSlide155.xml"/><Relationship Id="rId3" Type="http://schemas.openxmlformats.org/officeDocument/2006/relationships/image" Target="../media/image323.png"/><Relationship Id="rId4" Type="http://schemas.openxmlformats.org/officeDocument/2006/relationships/image" Target="../media/image312.jpg"/><Relationship Id="rId5" Type="http://schemas.openxmlformats.org/officeDocument/2006/relationships/image" Target="../media/image334.png"/><Relationship Id="rId6" Type="http://schemas.openxmlformats.org/officeDocument/2006/relationships/image" Target="../media/image318.jpg"/></Relationships>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3" name="Shape 11313"/>
        <p:cNvGrpSpPr/>
        <p:nvPr/>
      </p:nvGrpSpPr>
      <p:grpSpPr>
        <a:xfrm>
          <a:off x="0" y="0"/>
          <a:ext cx="0" cy="0"/>
          <a:chOff x="0" y="0"/>
          <a:chExt cx="0" cy="0"/>
        </a:xfrm>
      </p:grpSpPr>
      <p:sp>
        <p:nvSpPr>
          <p:cNvPr id="11314" name="Google Shape;11314;p158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Four TIM Programs – Range of Practices for Outcomes</a:t>
            </a:r>
            <a:endParaRPr/>
          </a:p>
        </p:txBody>
      </p:sp>
      <p:sp>
        <p:nvSpPr>
          <p:cNvPr id="11315" name="Google Shape;11315;p1585"/>
          <p:cNvSpPr txBox="1"/>
          <p:nvPr>
            <p:ph idx="1" type="body"/>
          </p:nvPr>
        </p:nvSpPr>
        <p:spPr>
          <a:xfrm>
            <a:off x="457200" y="1262063"/>
            <a:ext cx="8458199" cy="470560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2"/>
              </a:buClr>
              <a:buSzPts val="2300"/>
              <a:buChar char="▪"/>
            </a:pPr>
            <a:r>
              <a:rPr lang="en-US" sz="2000">
                <a:solidFill>
                  <a:schemeClr val="dk2"/>
                </a:solidFill>
              </a:rPr>
              <a:t>Foundation for TIM outcomes is measuring TIM performance</a:t>
            </a:r>
            <a:endParaRPr/>
          </a:p>
          <a:p>
            <a:pPr indent="-285750" lvl="0" marL="285750" rtl="0" algn="l">
              <a:spcBef>
                <a:spcPts val="400"/>
              </a:spcBef>
              <a:spcAft>
                <a:spcPts val="0"/>
              </a:spcAft>
              <a:buClr>
                <a:schemeClr val="dk2"/>
              </a:buClr>
              <a:buSzPts val="2300"/>
              <a:buChar char="▪"/>
            </a:pPr>
            <a:r>
              <a:rPr lang="en-US" sz="2000">
                <a:solidFill>
                  <a:schemeClr val="dk2"/>
                </a:solidFill>
              </a:rPr>
              <a:t>Many different methods and assumptions applied in quantifying and monetizing TIM outcomes</a:t>
            </a:r>
            <a:endParaRPr/>
          </a:p>
          <a:p>
            <a:pPr indent="-285750" lvl="0" marL="285750" rtl="0" algn="l">
              <a:spcBef>
                <a:spcPts val="400"/>
              </a:spcBef>
              <a:spcAft>
                <a:spcPts val="0"/>
              </a:spcAft>
              <a:buClr>
                <a:schemeClr val="dk2"/>
              </a:buClr>
              <a:buSzPts val="2300"/>
              <a:buChar char="▪"/>
            </a:pPr>
            <a:r>
              <a:rPr lang="en-US" sz="2000">
                <a:solidFill>
                  <a:schemeClr val="dk2"/>
                </a:solidFill>
              </a:rPr>
              <a:t>Many reasons why one should monetize benefits</a:t>
            </a:r>
            <a:endParaRPr/>
          </a:p>
          <a:p>
            <a:pPr indent="-285750" lvl="0" marL="285750" rtl="0" algn="l">
              <a:spcBef>
                <a:spcPts val="400"/>
              </a:spcBef>
              <a:spcAft>
                <a:spcPts val="0"/>
              </a:spcAft>
              <a:buClr>
                <a:schemeClr val="dk2"/>
              </a:buClr>
              <a:buSzPts val="2300"/>
              <a:buChar char="▪"/>
            </a:pPr>
            <a:r>
              <a:rPr lang="en-US" sz="2000">
                <a:solidFill>
                  <a:schemeClr val="dk2"/>
                </a:solidFill>
              </a:rPr>
              <a:t>Where is your program and what is needed in TIM benefits guidance?</a:t>
            </a:r>
            <a:endParaRPr/>
          </a:p>
          <a:p>
            <a:pPr indent="0" lvl="0" marL="0" rtl="0" algn="l">
              <a:spcBef>
                <a:spcPts val="400"/>
              </a:spcBef>
              <a:spcAft>
                <a:spcPts val="0"/>
              </a:spcAft>
              <a:buClr>
                <a:srgbClr val="0C0C0C"/>
              </a:buClr>
              <a:buSzPts val="2300"/>
              <a:buNone/>
            </a:pPr>
            <a:r>
              <a:t/>
            </a:r>
            <a:endParaRPr sz="2000"/>
          </a:p>
        </p:txBody>
      </p:sp>
      <p:pic>
        <p:nvPicPr>
          <p:cNvPr id="11316" name="Google Shape;11316;p1585"/>
          <p:cNvPicPr preferRelativeResize="0"/>
          <p:nvPr/>
        </p:nvPicPr>
        <p:blipFill rotWithShape="1">
          <a:blip r:embed="rId3">
            <a:alphaModFix/>
          </a:blip>
          <a:srcRect b="0" l="0" r="0" t="0"/>
          <a:stretch/>
        </p:blipFill>
        <p:spPr>
          <a:xfrm>
            <a:off x="871877" y="4588838"/>
            <a:ext cx="1219761" cy="1238528"/>
          </a:xfrm>
          <a:prstGeom prst="rect">
            <a:avLst/>
          </a:prstGeom>
          <a:noFill/>
          <a:ln>
            <a:noFill/>
          </a:ln>
        </p:spPr>
      </p:pic>
      <p:pic>
        <p:nvPicPr>
          <p:cNvPr descr="C:\Users\leggb\Desktop\WSDOTlogogreen[1].jpg" id="11317" name="Google Shape;11317;p1585"/>
          <p:cNvPicPr preferRelativeResize="0"/>
          <p:nvPr/>
        </p:nvPicPr>
        <p:blipFill rotWithShape="1">
          <a:blip r:embed="rId4">
            <a:alphaModFix/>
          </a:blip>
          <a:srcRect b="0" l="0" r="0" t="0"/>
          <a:stretch/>
        </p:blipFill>
        <p:spPr>
          <a:xfrm>
            <a:off x="3486016" y="4588838"/>
            <a:ext cx="5009360" cy="763495"/>
          </a:xfrm>
          <a:prstGeom prst="rect">
            <a:avLst/>
          </a:prstGeom>
          <a:noFill/>
          <a:ln>
            <a:noFill/>
          </a:ln>
        </p:spPr>
      </p:pic>
      <p:pic>
        <p:nvPicPr>
          <p:cNvPr descr="Coordinated Highways Action Response Team Logo" id="11318" name="Google Shape;11318;p1585"/>
          <p:cNvPicPr preferRelativeResize="0"/>
          <p:nvPr/>
        </p:nvPicPr>
        <p:blipFill rotWithShape="1">
          <a:blip r:embed="rId5">
            <a:alphaModFix/>
          </a:blip>
          <a:srcRect b="0" l="0" r="0" t="5210"/>
          <a:stretch/>
        </p:blipFill>
        <p:spPr>
          <a:xfrm>
            <a:off x="5249185" y="3438936"/>
            <a:ext cx="2908779" cy="1477101"/>
          </a:xfrm>
          <a:prstGeom prst="rect">
            <a:avLst/>
          </a:prstGeom>
          <a:noFill/>
          <a:ln>
            <a:noFill/>
          </a:ln>
        </p:spPr>
      </p:pic>
      <p:pic>
        <p:nvPicPr>
          <p:cNvPr descr="http://www.westga.edu/~khebert/leakemounds/gdot.jpg" id="11319" name="Google Shape;11319;p1585"/>
          <p:cNvPicPr preferRelativeResize="0"/>
          <p:nvPr/>
        </p:nvPicPr>
        <p:blipFill rotWithShape="1">
          <a:blip r:embed="rId6">
            <a:alphaModFix/>
          </a:blip>
          <a:srcRect b="0" l="0" r="0" t="0"/>
          <a:stretch/>
        </p:blipFill>
        <p:spPr>
          <a:xfrm>
            <a:off x="871877" y="3518448"/>
            <a:ext cx="3596530" cy="7236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